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9" r:id="rId4"/>
    <p:sldId id="258" r:id="rId5"/>
    <p:sldId id="260" r:id="rId6"/>
    <p:sldId id="287" r:id="rId7"/>
    <p:sldId id="288" r:id="rId8"/>
    <p:sldId id="289" r:id="rId9"/>
    <p:sldId id="290" r:id="rId10"/>
    <p:sldId id="291" r:id="rId11"/>
    <p:sldId id="292" r:id="rId12"/>
    <p:sldId id="268" r:id="rId13"/>
    <p:sldId id="293" r:id="rId14"/>
    <p:sldId id="294" r:id="rId15"/>
    <p:sldId id="295" r:id="rId16"/>
    <p:sldId id="297" r:id="rId17"/>
    <p:sldId id="29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Лист1!$C$2</c:f>
              <c:strCache>
                <c:ptCount val="1"/>
                <c:pt idx="0">
                  <c:v>Максимальный балл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Лист1!$B$3:$B$7</c:f>
              <c:strCache>
                <c:ptCount val="5"/>
                <c:pt idx="0">
                  <c:v>Открытость и доступность информации об организации</c:v>
                </c:pt>
                <c:pt idx="1">
                  <c:v>Комфортность условий предоставления социальных услуг, в том числе время ожидания предоставления услуг</c:v>
                </c:pt>
                <c:pt idx="2">
                  <c:v>Доступность услуг для инвалидов</c:v>
                </c:pt>
                <c:pt idx="3">
                  <c:v>Доброжелательность, вежливость работников организаций</c:v>
                </c:pt>
                <c:pt idx="4">
                  <c:v>Удовлетворенность условиями оказания услуг</c:v>
                </c:pt>
              </c:strCache>
            </c:strRef>
          </c:cat>
          <c:val>
            <c:numRef>
              <c:f>Лист1!$C$3:$C$7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Лист1!$D$2</c:f>
              <c:strCache>
                <c:ptCount val="1"/>
                <c:pt idx="0">
                  <c:v>Средний результат по региону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Лист1!$B$3:$B$7</c:f>
              <c:strCache>
                <c:ptCount val="5"/>
                <c:pt idx="0">
                  <c:v>Открытость и доступность информации об организации</c:v>
                </c:pt>
                <c:pt idx="1">
                  <c:v>Комфортность условий предоставления социальных услуг, в том числе время ожидания предоставления услуг</c:v>
                </c:pt>
                <c:pt idx="2">
                  <c:v>Доступность услуг для инвалидов</c:v>
                </c:pt>
                <c:pt idx="3">
                  <c:v>Доброжелательность, вежливость работников организаций</c:v>
                </c:pt>
                <c:pt idx="4">
                  <c:v>Удовлетворенность условиями оказания услуг</c:v>
                </c:pt>
              </c:strCache>
            </c:strRef>
          </c:cat>
          <c:val>
            <c:numRef>
              <c:f>Лист1!$D$3:$D$7</c:f>
              <c:numCache>
                <c:formatCode>General</c:formatCode>
                <c:ptCount val="5"/>
                <c:pt idx="0">
                  <c:v>97</c:v>
                </c:pt>
                <c:pt idx="1">
                  <c:v>99.3</c:v>
                </c:pt>
                <c:pt idx="2">
                  <c:v>82.9</c:v>
                </c:pt>
                <c:pt idx="3">
                  <c:v>99.5</c:v>
                </c:pt>
                <c:pt idx="4">
                  <c:v>98.5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858432"/>
        <c:axId val="93864320"/>
      </c:barChart>
      <c:catAx>
        <c:axId val="93858432"/>
        <c:scaling>
          <c:orientation val="minMax"/>
        </c:scaling>
        <c:delete val="0"/>
        <c:axPos val="l"/>
        <c:majorTickMark val="out"/>
        <c:minorTickMark val="none"/>
        <c:tickLblPos val="nextTo"/>
        <c:crossAx val="93864320"/>
        <c:crosses val="autoZero"/>
        <c:auto val="1"/>
        <c:lblAlgn val="ctr"/>
        <c:lblOffset val="100"/>
        <c:noMultiLvlLbl val="0"/>
      </c:catAx>
      <c:valAx>
        <c:axId val="938643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938584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0315F3-372D-437A-AAC7-E684EEB6F93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6D1763-B609-4532-AA9E-60B2BB5CB4DF}">
      <dgm:prSet phldrT="[Текст]" custT="1"/>
      <dgm:spPr/>
      <dgm:t>
        <a:bodyPr/>
        <a:lstStyle/>
        <a:p>
          <a:r>
            <a:rPr lang="ru-RU" sz="2400" dirty="0" smtClean="0"/>
            <a:t>40 организаций </a:t>
          </a:r>
          <a:endParaRPr lang="ru-RU" sz="2400" dirty="0"/>
        </a:p>
      </dgm:t>
    </dgm:pt>
    <dgm:pt modelId="{329F2492-BD97-4430-9756-261EBBD5906B}" type="parTrans" cxnId="{C99DE6A8-3386-4472-86A1-93F91E0A8D22}">
      <dgm:prSet/>
      <dgm:spPr/>
      <dgm:t>
        <a:bodyPr/>
        <a:lstStyle/>
        <a:p>
          <a:endParaRPr lang="ru-RU"/>
        </a:p>
      </dgm:t>
    </dgm:pt>
    <dgm:pt modelId="{A46763AF-FC80-4098-B179-08F405E01D04}" type="sibTrans" cxnId="{C99DE6A8-3386-4472-86A1-93F91E0A8D22}">
      <dgm:prSet/>
      <dgm:spPr/>
      <dgm:t>
        <a:bodyPr/>
        <a:lstStyle/>
        <a:p>
          <a:endParaRPr lang="ru-RU"/>
        </a:p>
      </dgm:t>
    </dgm:pt>
    <dgm:pt modelId="{C7B760A8-DCF8-44B2-8F03-FD0FE28760B8}">
      <dgm:prSet phldrT="[Текст]" custT="1"/>
      <dgm:spPr/>
      <dgm:t>
        <a:bodyPr/>
        <a:lstStyle/>
        <a:p>
          <a:r>
            <a:rPr lang="ru-RU" sz="2000" dirty="0" smtClean="0"/>
            <a:t>Государственные организации (39)</a:t>
          </a:r>
          <a:endParaRPr lang="ru-RU" sz="2000" dirty="0"/>
        </a:p>
      </dgm:t>
    </dgm:pt>
    <dgm:pt modelId="{DF613B0B-3B72-4B3D-9EDB-4619548700C9}" type="parTrans" cxnId="{C88317DA-C0C4-43C8-8526-31D8E888375D}">
      <dgm:prSet/>
      <dgm:spPr/>
      <dgm:t>
        <a:bodyPr/>
        <a:lstStyle/>
        <a:p>
          <a:endParaRPr lang="ru-RU"/>
        </a:p>
      </dgm:t>
    </dgm:pt>
    <dgm:pt modelId="{BAEF2074-E8C5-4FA3-9563-C87241B10ACE}" type="sibTrans" cxnId="{C88317DA-C0C4-43C8-8526-31D8E888375D}">
      <dgm:prSet/>
      <dgm:spPr/>
      <dgm:t>
        <a:bodyPr/>
        <a:lstStyle/>
        <a:p>
          <a:endParaRPr lang="ru-RU"/>
        </a:p>
      </dgm:t>
    </dgm:pt>
    <dgm:pt modelId="{D362EF45-BE76-4294-84B3-F72556EEC906}">
      <dgm:prSet phldrT="[Текст]" custT="1"/>
      <dgm:spPr/>
      <dgm:t>
        <a:bodyPr/>
        <a:lstStyle/>
        <a:p>
          <a:r>
            <a:rPr lang="ru-RU" sz="2000" dirty="0" smtClean="0"/>
            <a:t>Негосударственные организации (1)</a:t>
          </a:r>
          <a:endParaRPr lang="ru-RU" sz="2000" dirty="0"/>
        </a:p>
      </dgm:t>
    </dgm:pt>
    <dgm:pt modelId="{3686778C-6C2C-4C21-A5BC-0C550FD09B31}" type="parTrans" cxnId="{71CDB3A0-5F48-442E-8191-2A547715FED1}">
      <dgm:prSet/>
      <dgm:spPr/>
      <dgm:t>
        <a:bodyPr/>
        <a:lstStyle/>
        <a:p>
          <a:endParaRPr lang="ru-RU"/>
        </a:p>
      </dgm:t>
    </dgm:pt>
    <dgm:pt modelId="{4EE89947-493E-494C-8B91-ACC12138F46E}" type="sibTrans" cxnId="{71CDB3A0-5F48-442E-8191-2A547715FED1}">
      <dgm:prSet/>
      <dgm:spPr/>
      <dgm:t>
        <a:bodyPr/>
        <a:lstStyle/>
        <a:p>
          <a:endParaRPr lang="ru-RU"/>
        </a:p>
      </dgm:t>
    </dgm:pt>
    <dgm:pt modelId="{84B43532-7CDE-4204-9D94-C6BDAD9730DE}" type="pres">
      <dgm:prSet presAssocID="{E40315F3-372D-437A-AAC7-E684EEB6F93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02B4866-2C1F-4783-8DC4-BFA55FC48FB7}" type="pres">
      <dgm:prSet presAssocID="{316D1763-B609-4532-AA9E-60B2BB5CB4DF}" presName="root" presStyleCnt="0"/>
      <dgm:spPr/>
    </dgm:pt>
    <dgm:pt modelId="{9CDFE5A0-DCF6-4AF4-8A1B-3FD74F59A673}" type="pres">
      <dgm:prSet presAssocID="{316D1763-B609-4532-AA9E-60B2BB5CB4DF}" presName="rootComposite" presStyleCnt="0"/>
      <dgm:spPr/>
    </dgm:pt>
    <dgm:pt modelId="{8F1D2E65-4234-4F3A-929D-CBD49F0C54C3}" type="pres">
      <dgm:prSet presAssocID="{316D1763-B609-4532-AA9E-60B2BB5CB4DF}" presName="rootText" presStyleLbl="node1" presStyleIdx="0" presStyleCnt="1" custScaleX="171105"/>
      <dgm:spPr/>
      <dgm:t>
        <a:bodyPr/>
        <a:lstStyle/>
        <a:p>
          <a:endParaRPr lang="ru-RU"/>
        </a:p>
      </dgm:t>
    </dgm:pt>
    <dgm:pt modelId="{FCEC2B33-6EA1-4C15-83E3-6CB098C18D9D}" type="pres">
      <dgm:prSet presAssocID="{316D1763-B609-4532-AA9E-60B2BB5CB4DF}" presName="rootConnector" presStyleLbl="node1" presStyleIdx="0" presStyleCnt="1"/>
      <dgm:spPr/>
      <dgm:t>
        <a:bodyPr/>
        <a:lstStyle/>
        <a:p>
          <a:endParaRPr lang="ru-RU"/>
        </a:p>
      </dgm:t>
    </dgm:pt>
    <dgm:pt modelId="{C6C1C788-8264-4649-B94C-A9942FDC206F}" type="pres">
      <dgm:prSet presAssocID="{316D1763-B609-4532-AA9E-60B2BB5CB4DF}" presName="childShape" presStyleCnt="0"/>
      <dgm:spPr/>
    </dgm:pt>
    <dgm:pt modelId="{0070FF38-AD58-4A5D-A005-587D53ACDEC1}" type="pres">
      <dgm:prSet presAssocID="{DF613B0B-3B72-4B3D-9EDB-4619548700C9}" presName="Name13" presStyleLbl="parChTrans1D2" presStyleIdx="0" presStyleCnt="2"/>
      <dgm:spPr/>
      <dgm:t>
        <a:bodyPr/>
        <a:lstStyle/>
        <a:p>
          <a:endParaRPr lang="ru-RU"/>
        </a:p>
      </dgm:t>
    </dgm:pt>
    <dgm:pt modelId="{ECEA786E-FCCD-4954-BB1B-1E84C9222DB7}" type="pres">
      <dgm:prSet presAssocID="{C7B760A8-DCF8-44B2-8F03-FD0FE28760B8}" presName="childText" presStyleLbl="bgAcc1" presStyleIdx="0" presStyleCnt="2" custScaleX="2157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9F8467-9F10-48CC-AB0C-E8C9DD9FA1EA}" type="pres">
      <dgm:prSet presAssocID="{3686778C-6C2C-4C21-A5BC-0C550FD09B31}" presName="Name13" presStyleLbl="parChTrans1D2" presStyleIdx="1" presStyleCnt="2"/>
      <dgm:spPr/>
      <dgm:t>
        <a:bodyPr/>
        <a:lstStyle/>
        <a:p>
          <a:endParaRPr lang="ru-RU"/>
        </a:p>
      </dgm:t>
    </dgm:pt>
    <dgm:pt modelId="{EAD3BF66-47DC-4AE4-847A-F76381BC1DCB}" type="pres">
      <dgm:prSet presAssocID="{D362EF45-BE76-4294-84B3-F72556EEC906}" presName="childText" presStyleLbl="bgAcc1" presStyleIdx="1" presStyleCnt="2" custScaleX="2141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3ECB80-2B34-4202-847F-A3014D2C4185}" type="presOf" srcId="{DF613B0B-3B72-4B3D-9EDB-4619548700C9}" destId="{0070FF38-AD58-4A5D-A005-587D53ACDEC1}" srcOrd="0" destOrd="0" presId="urn:microsoft.com/office/officeart/2005/8/layout/hierarchy3"/>
    <dgm:cxn modelId="{C99DE6A8-3386-4472-86A1-93F91E0A8D22}" srcId="{E40315F3-372D-437A-AAC7-E684EEB6F93B}" destId="{316D1763-B609-4532-AA9E-60B2BB5CB4DF}" srcOrd="0" destOrd="0" parTransId="{329F2492-BD97-4430-9756-261EBBD5906B}" sibTransId="{A46763AF-FC80-4098-B179-08F405E01D04}"/>
    <dgm:cxn modelId="{B1BFED71-19DB-4DEC-B940-1F74700BEC8D}" type="presOf" srcId="{316D1763-B609-4532-AA9E-60B2BB5CB4DF}" destId="{8F1D2E65-4234-4F3A-929D-CBD49F0C54C3}" srcOrd="0" destOrd="0" presId="urn:microsoft.com/office/officeart/2005/8/layout/hierarchy3"/>
    <dgm:cxn modelId="{71CDB3A0-5F48-442E-8191-2A547715FED1}" srcId="{316D1763-B609-4532-AA9E-60B2BB5CB4DF}" destId="{D362EF45-BE76-4294-84B3-F72556EEC906}" srcOrd="1" destOrd="0" parTransId="{3686778C-6C2C-4C21-A5BC-0C550FD09B31}" sibTransId="{4EE89947-493E-494C-8B91-ACC12138F46E}"/>
    <dgm:cxn modelId="{98A2686C-201C-4500-9A1B-97EC31C5EFD3}" type="presOf" srcId="{316D1763-B609-4532-AA9E-60B2BB5CB4DF}" destId="{FCEC2B33-6EA1-4C15-83E3-6CB098C18D9D}" srcOrd="1" destOrd="0" presId="urn:microsoft.com/office/officeart/2005/8/layout/hierarchy3"/>
    <dgm:cxn modelId="{0D2C9097-F4CC-4CC2-9C16-522F31FF26F3}" type="presOf" srcId="{C7B760A8-DCF8-44B2-8F03-FD0FE28760B8}" destId="{ECEA786E-FCCD-4954-BB1B-1E84C9222DB7}" srcOrd="0" destOrd="0" presId="urn:microsoft.com/office/officeart/2005/8/layout/hierarchy3"/>
    <dgm:cxn modelId="{6CDD876E-8EB6-4159-8BB3-1C8274A8E30C}" type="presOf" srcId="{D362EF45-BE76-4294-84B3-F72556EEC906}" destId="{EAD3BF66-47DC-4AE4-847A-F76381BC1DCB}" srcOrd="0" destOrd="0" presId="urn:microsoft.com/office/officeart/2005/8/layout/hierarchy3"/>
    <dgm:cxn modelId="{EEFD06A6-4409-48CD-BFD1-7269F173C9BA}" type="presOf" srcId="{E40315F3-372D-437A-AAC7-E684EEB6F93B}" destId="{84B43532-7CDE-4204-9D94-C6BDAD9730DE}" srcOrd="0" destOrd="0" presId="urn:microsoft.com/office/officeart/2005/8/layout/hierarchy3"/>
    <dgm:cxn modelId="{8C16EBA4-5773-4A62-9FB5-CFF92F4AB7D5}" type="presOf" srcId="{3686778C-6C2C-4C21-A5BC-0C550FD09B31}" destId="{049F8467-9F10-48CC-AB0C-E8C9DD9FA1EA}" srcOrd="0" destOrd="0" presId="urn:microsoft.com/office/officeart/2005/8/layout/hierarchy3"/>
    <dgm:cxn modelId="{C88317DA-C0C4-43C8-8526-31D8E888375D}" srcId="{316D1763-B609-4532-AA9E-60B2BB5CB4DF}" destId="{C7B760A8-DCF8-44B2-8F03-FD0FE28760B8}" srcOrd="0" destOrd="0" parTransId="{DF613B0B-3B72-4B3D-9EDB-4619548700C9}" sibTransId="{BAEF2074-E8C5-4FA3-9563-C87241B10ACE}"/>
    <dgm:cxn modelId="{612C6886-DE56-4B1A-A4E6-42CF3810F234}" type="presParOf" srcId="{84B43532-7CDE-4204-9D94-C6BDAD9730DE}" destId="{202B4866-2C1F-4783-8DC4-BFA55FC48FB7}" srcOrd="0" destOrd="0" presId="urn:microsoft.com/office/officeart/2005/8/layout/hierarchy3"/>
    <dgm:cxn modelId="{E005F1B8-5B52-418E-96B3-27C42484E877}" type="presParOf" srcId="{202B4866-2C1F-4783-8DC4-BFA55FC48FB7}" destId="{9CDFE5A0-DCF6-4AF4-8A1B-3FD74F59A673}" srcOrd="0" destOrd="0" presId="urn:microsoft.com/office/officeart/2005/8/layout/hierarchy3"/>
    <dgm:cxn modelId="{0D994F38-678E-4453-99F1-1CA24C6E16EB}" type="presParOf" srcId="{9CDFE5A0-DCF6-4AF4-8A1B-3FD74F59A673}" destId="{8F1D2E65-4234-4F3A-929D-CBD49F0C54C3}" srcOrd="0" destOrd="0" presId="urn:microsoft.com/office/officeart/2005/8/layout/hierarchy3"/>
    <dgm:cxn modelId="{4370A762-7CAE-44CB-A82D-E36DD5E198EB}" type="presParOf" srcId="{9CDFE5A0-DCF6-4AF4-8A1B-3FD74F59A673}" destId="{FCEC2B33-6EA1-4C15-83E3-6CB098C18D9D}" srcOrd="1" destOrd="0" presId="urn:microsoft.com/office/officeart/2005/8/layout/hierarchy3"/>
    <dgm:cxn modelId="{7D15FB2E-0C30-4628-AB83-4628BC2F6EE8}" type="presParOf" srcId="{202B4866-2C1F-4783-8DC4-BFA55FC48FB7}" destId="{C6C1C788-8264-4649-B94C-A9942FDC206F}" srcOrd="1" destOrd="0" presId="urn:microsoft.com/office/officeart/2005/8/layout/hierarchy3"/>
    <dgm:cxn modelId="{6D886065-3CE7-4B49-943B-3B87D874B4DF}" type="presParOf" srcId="{C6C1C788-8264-4649-B94C-A9942FDC206F}" destId="{0070FF38-AD58-4A5D-A005-587D53ACDEC1}" srcOrd="0" destOrd="0" presId="urn:microsoft.com/office/officeart/2005/8/layout/hierarchy3"/>
    <dgm:cxn modelId="{88E2ECB9-45A8-4F3D-B4CA-08D9CE90671D}" type="presParOf" srcId="{C6C1C788-8264-4649-B94C-A9942FDC206F}" destId="{ECEA786E-FCCD-4954-BB1B-1E84C9222DB7}" srcOrd="1" destOrd="0" presId="urn:microsoft.com/office/officeart/2005/8/layout/hierarchy3"/>
    <dgm:cxn modelId="{13392B40-F587-434A-B44A-F0C949F7121B}" type="presParOf" srcId="{C6C1C788-8264-4649-B94C-A9942FDC206F}" destId="{049F8467-9F10-48CC-AB0C-E8C9DD9FA1EA}" srcOrd="2" destOrd="0" presId="urn:microsoft.com/office/officeart/2005/8/layout/hierarchy3"/>
    <dgm:cxn modelId="{E5B9EC28-77E1-44F0-AD83-B0B9B0E7E6FB}" type="presParOf" srcId="{C6C1C788-8264-4649-B94C-A9942FDC206F}" destId="{EAD3BF66-47DC-4AE4-847A-F76381BC1DCB}" srcOrd="3" destOrd="0" presId="urn:microsoft.com/office/officeart/2005/8/layout/hierarchy3"/>
  </dgm:cxnLst>
  <dgm:bg>
    <a:solidFill>
      <a:schemeClr val="bg2">
        <a:lumMod val="9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D2E65-4234-4F3A-929D-CBD49F0C54C3}">
      <dsp:nvSpPr>
        <dsp:cNvPr id="0" name=""/>
        <dsp:cNvSpPr/>
      </dsp:nvSpPr>
      <dsp:spPr>
        <a:xfrm>
          <a:off x="705021" y="1173"/>
          <a:ext cx="5207698" cy="15217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40 организаций </a:t>
          </a:r>
          <a:endParaRPr lang="ru-RU" sz="2400" kern="1200" dirty="0"/>
        </a:p>
      </dsp:txBody>
      <dsp:txXfrm>
        <a:off x="749593" y="45745"/>
        <a:ext cx="5118554" cy="1432640"/>
      </dsp:txXfrm>
    </dsp:sp>
    <dsp:sp modelId="{0070FF38-AD58-4A5D-A005-587D53ACDEC1}">
      <dsp:nvSpPr>
        <dsp:cNvPr id="0" name=""/>
        <dsp:cNvSpPr/>
      </dsp:nvSpPr>
      <dsp:spPr>
        <a:xfrm>
          <a:off x="1225791" y="1522957"/>
          <a:ext cx="520769" cy="1141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1338"/>
              </a:lnTo>
              <a:lnTo>
                <a:pt x="520769" y="1141338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EA786E-FCCD-4954-BB1B-1E84C9222DB7}">
      <dsp:nvSpPr>
        <dsp:cNvPr id="0" name=""/>
        <dsp:cNvSpPr/>
      </dsp:nvSpPr>
      <dsp:spPr>
        <a:xfrm>
          <a:off x="1746561" y="1903403"/>
          <a:ext cx="5253272" cy="1521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Государственные организации (39)</a:t>
          </a:r>
          <a:endParaRPr lang="ru-RU" sz="2000" kern="1200" dirty="0"/>
        </a:p>
      </dsp:txBody>
      <dsp:txXfrm>
        <a:off x="1791133" y="1947975"/>
        <a:ext cx="5164128" cy="1432640"/>
      </dsp:txXfrm>
    </dsp:sp>
    <dsp:sp modelId="{049F8467-9F10-48CC-AB0C-E8C9DD9FA1EA}">
      <dsp:nvSpPr>
        <dsp:cNvPr id="0" name=""/>
        <dsp:cNvSpPr/>
      </dsp:nvSpPr>
      <dsp:spPr>
        <a:xfrm>
          <a:off x="1225791" y="1522957"/>
          <a:ext cx="520769" cy="3043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3568"/>
              </a:lnTo>
              <a:lnTo>
                <a:pt x="520769" y="3043568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D3BF66-47DC-4AE4-847A-F76381BC1DCB}">
      <dsp:nvSpPr>
        <dsp:cNvPr id="0" name=""/>
        <dsp:cNvSpPr/>
      </dsp:nvSpPr>
      <dsp:spPr>
        <a:xfrm>
          <a:off x="1746561" y="3805634"/>
          <a:ext cx="5213024" cy="1521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Негосударственные организации (1)</a:t>
          </a:r>
          <a:endParaRPr lang="ru-RU" sz="2000" kern="1200" dirty="0"/>
        </a:p>
      </dsp:txBody>
      <dsp:txXfrm>
        <a:off x="1791133" y="3850206"/>
        <a:ext cx="5123880" cy="1432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ialkirov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260163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/>
              </a:rPr>
              <a:t>Независимая оценка </a:t>
            </a:r>
            <a:r>
              <a:rPr lang="ru-RU" sz="2800" b="1" dirty="0">
                <a:solidFill>
                  <a:srgbClr val="FF0000"/>
                </a:solidFill>
                <a:effectLst/>
              </a:rPr>
              <a:t>качества </a:t>
            </a:r>
            <a:r>
              <a:rPr lang="ru-RU" sz="2800" b="1" dirty="0" smtClean="0">
                <a:solidFill>
                  <a:srgbClr val="FF0000"/>
                </a:solidFill>
                <a:effectLst/>
              </a:rPr>
              <a:t>условий оказания услуг организациями, включенными в реестр поставщиков социальных услуг </a:t>
            </a:r>
            <a:r>
              <a:rPr lang="ru-RU" sz="2800" b="1" dirty="0">
                <a:solidFill>
                  <a:srgbClr val="FF0000"/>
                </a:solidFill>
                <a:effectLst/>
              </a:rPr>
              <a:t>Кировской </a:t>
            </a:r>
            <a:r>
              <a:rPr lang="ru-RU" sz="2800" b="1" dirty="0" smtClean="0">
                <a:solidFill>
                  <a:srgbClr val="FF0000"/>
                </a:solidFill>
                <a:effectLst/>
              </a:rPr>
              <a:t>области в 2019 году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2267744" y="4037648"/>
            <a:ext cx="4896544" cy="158417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66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Критерий </a:t>
            </a:r>
            <a:r>
              <a:rPr lang="ru-RU" b="1" dirty="0"/>
              <a:t>«Удовлетворенность условиями оказания услуг»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2448272"/>
          </a:xfrm>
        </p:spPr>
        <p:txBody>
          <a:bodyPr/>
          <a:lstStyle/>
          <a:p>
            <a:r>
              <a:rPr lang="ru-RU" dirty="0"/>
              <a:t>максимум возможных баллов </a:t>
            </a:r>
            <a:r>
              <a:rPr lang="ru-RU" dirty="0" smtClean="0"/>
              <a:t>– 100</a:t>
            </a:r>
          </a:p>
          <a:p>
            <a:r>
              <a:rPr lang="ru-RU" dirty="0"/>
              <a:t>максимальный балл набрали </a:t>
            </a:r>
            <a:r>
              <a:rPr lang="ru-RU" b="1" dirty="0">
                <a:solidFill>
                  <a:srgbClr val="FF0000"/>
                </a:solidFill>
              </a:rPr>
              <a:t>24 </a:t>
            </a:r>
            <a:r>
              <a:rPr lang="ru-RU" dirty="0" smtClean="0"/>
              <a:t>организации</a:t>
            </a:r>
          </a:p>
          <a:p>
            <a:r>
              <a:rPr lang="ru-RU" dirty="0" smtClean="0"/>
              <a:t>средний показатель по данному критерию составил  </a:t>
            </a:r>
            <a:r>
              <a:rPr lang="ru-RU" b="1" dirty="0">
                <a:solidFill>
                  <a:srgbClr val="FF0000"/>
                </a:solidFill>
              </a:rPr>
              <a:t>98,5</a:t>
            </a:r>
            <a:r>
              <a:rPr lang="ru-RU" dirty="0"/>
              <a:t> балла</a:t>
            </a:r>
          </a:p>
        </p:txBody>
      </p:sp>
    </p:spTree>
    <p:extLst>
      <p:ext uri="{BB962C8B-B14F-4D97-AF65-F5344CB8AC3E}">
        <p14:creationId xmlns:p14="http://schemas.microsoft.com/office/powerpoint/2010/main" val="151672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Средние показатели по основным критериям </a:t>
            </a:r>
            <a:endParaRPr lang="ru-RU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1485119"/>
              </p:ext>
            </p:extLst>
          </p:nvPr>
        </p:nvGraphicFramePr>
        <p:xfrm>
          <a:off x="395536" y="1844824"/>
          <a:ext cx="849694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471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936104"/>
          </a:xfrm>
        </p:spPr>
        <p:txBody>
          <a:bodyPr>
            <a:noAutofit/>
          </a:bodyPr>
          <a:lstStyle/>
          <a:p>
            <a:pPr algn="ctr"/>
            <a:r>
              <a:rPr lang="ru-RU" sz="1800" b="0" dirty="0" smtClean="0">
                <a:effectLst/>
              </a:rPr>
              <a:t>Итоговая сумма баллов организаций</a:t>
            </a:r>
            <a:endParaRPr lang="ru-RU" sz="1800" b="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403355"/>
              </p:ext>
            </p:extLst>
          </p:nvPr>
        </p:nvGraphicFramePr>
        <p:xfrm>
          <a:off x="107504" y="849243"/>
          <a:ext cx="8826883" cy="584900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41116"/>
                <a:gridCol w="1321134"/>
                <a:gridCol w="1168317"/>
                <a:gridCol w="2296316"/>
              </a:tblGrid>
              <a:tr h="310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000" dirty="0">
                          <a:solidFill>
                            <a:srgbClr val="FFC000"/>
                          </a:solidFill>
                          <a:effectLst/>
                        </a:rPr>
                        <a:t>Наименование организации социального обслуживания населения</a:t>
                      </a:r>
                      <a:endParaRPr lang="ru-RU" sz="1000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000" dirty="0">
                          <a:solidFill>
                            <a:srgbClr val="FFC000"/>
                          </a:solidFill>
                          <a:effectLst/>
                        </a:rPr>
                        <a:t>Итоговый балл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000" dirty="0">
                          <a:solidFill>
                            <a:srgbClr val="FFC000"/>
                          </a:solidFill>
                          <a:effectLst/>
                        </a:rPr>
                        <a:t>(в ед.)</a:t>
                      </a:r>
                      <a:endParaRPr lang="ru-RU" sz="1000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000" dirty="0">
                          <a:solidFill>
                            <a:srgbClr val="FFC000"/>
                          </a:solidFill>
                          <a:effectLst/>
                        </a:rPr>
                        <a:t>Место в </a:t>
                      </a:r>
                      <a:br>
                        <a:rPr lang="ru-RU" sz="1000" dirty="0">
                          <a:solidFill>
                            <a:srgbClr val="FFC000"/>
                          </a:solidFill>
                          <a:effectLst/>
                        </a:rPr>
                      </a:br>
                      <a:r>
                        <a:rPr lang="ru-RU" sz="1000" dirty="0">
                          <a:solidFill>
                            <a:srgbClr val="FFC000"/>
                          </a:solidFill>
                          <a:effectLst/>
                        </a:rPr>
                        <a:t>рейтинге</a:t>
                      </a:r>
                      <a:endParaRPr lang="ru-RU" sz="1000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000" dirty="0">
                          <a:solidFill>
                            <a:srgbClr val="FFC000"/>
                          </a:solidFill>
                          <a:effectLst/>
                        </a:rPr>
                        <a:t>Уровень качества оказания услуг (низкий, средний, высокий):</a:t>
                      </a:r>
                      <a:endParaRPr lang="ru-RU" sz="1000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 anchor="ctr"/>
                </a:tc>
              </a:tr>
              <a:tr h="517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900" dirty="0">
                          <a:effectLst/>
                        </a:rPr>
                        <a:t>Кировское областное государственное автономное учреждение социального обслуживания «</a:t>
                      </a:r>
                      <a:r>
                        <a:rPr lang="ru-RU" sz="900" dirty="0" err="1">
                          <a:effectLst/>
                        </a:rPr>
                        <a:t>Афанасьевский</a:t>
                      </a:r>
                      <a:r>
                        <a:rPr lang="ru-RU" sz="900" dirty="0">
                          <a:effectLst/>
                        </a:rPr>
                        <a:t> комплексный центр социального обслуживания населения»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91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9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/>
                </a:tc>
              </a:tr>
              <a:tr h="517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900" dirty="0">
                          <a:effectLst/>
                        </a:rPr>
                        <a:t>Кировское областное государственное автономное учреждение социального обслуживания «Верхнекамский комплексный центр социального обслуживания населения»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97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/>
                </a:tc>
              </a:tr>
              <a:tr h="517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900" dirty="0">
                          <a:effectLst/>
                        </a:rPr>
                        <a:t>Кировское областное государственное автономное учреждение социального обслуживания «Вятскополянский комплексный центр социального обслуживания населения»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100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1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/>
                </a:tc>
              </a:tr>
              <a:tr h="517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900" dirty="0">
                          <a:effectLst/>
                        </a:rPr>
                        <a:t>Кировское областное государственное автономное учреждение социального обслуживания «Кировский городской комплексный центр социального обслуживания населения»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 b="1">
                          <a:effectLst/>
                        </a:rPr>
                        <a:t>100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1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/>
                </a:tc>
              </a:tr>
              <a:tr h="584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900" dirty="0">
                          <a:effectLst/>
                        </a:rPr>
                        <a:t>Кировское областное государственное автономное учреждение социального обслуживания «Межрайонный комплексный центр социального обслуживания населения в Кирово-Чепецком районе»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99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 b="1">
                          <a:effectLst/>
                        </a:rPr>
                        <a:t>2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/>
                </a:tc>
              </a:tr>
              <a:tr h="517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900" dirty="0">
                          <a:effectLst/>
                        </a:rPr>
                        <a:t>Кировское областное государственное автономное учреждение социального обслуживания «</a:t>
                      </a:r>
                      <a:r>
                        <a:rPr lang="ru-RU" sz="900" dirty="0" err="1">
                          <a:effectLst/>
                        </a:rPr>
                        <a:t>Малмыжский</a:t>
                      </a:r>
                      <a:r>
                        <a:rPr lang="ru-RU" sz="900" dirty="0">
                          <a:effectLst/>
                        </a:rPr>
                        <a:t> комплексный центр социального обслуживания населения»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100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1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/>
                </a:tc>
              </a:tr>
              <a:tr h="584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900" dirty="0">
                          <a:effectLst/>
                        </a:rPr>
                        <a:t>Кировское областное государственное автономное учреждение социального обслуживания «Межрайонный комплексный центр социального обслуживания населения в Зуевском районе» 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96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5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/>
                </a:tc>
              </a:tr>
              <a:tr h="584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900" dirty="0">
                          <a:effectLst/>
                        </a:rPr>
                        <a:t>Кировское областное государственное автономное учреждение социального обслуживания «Межрайонный комплексный центр социального обслуживания населения в </a:t>
                      </a:r>
                      <a:r>
                        <a:rPr lang="ru-RU" sz="900" dirty="0" err="1">
                          <a:effectLst/>
                        </a:rPr>
                        <a:t>Котельничском</a:t>
                      </a:r>
                      <a:r>
                        <a:rPr lang="ru-RU" sz="900" dirty="0">
                          <a:effectLst/>
                        </a:rPr>
                        <a:t> районе» 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98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3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/>
                </a:tc>
              </a:tr>
              <a:tr h="584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900" dirty="0">
                          <a:effectLst/>
                        </a:rPr>
                        <a:t>Кировское областное государственное автономное учреждение социального обслуживания «Межрайонный комплексный центр социального обслуживания населения </a:t>
                      </a:r>
                      <a:r>
                        <a:rPr lang="ru-RU" sz="900" dirty="0" err="1">
                          <a:effectLst/>
                        </a:rPr>
                        <a:t>вНолинском</a:t>
                      </a:r>
                      <a:r>
                        <a:rPr lang="ru-RU" sz="900" dirty="0">
                          <a:effectLst/>
                        </a:rPr>
                        <a:t> районе»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95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6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/>
                </a:tc>
              </a:tr>
              <a:tr h="584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900" dirty="0">
                          <a:effectLst/>
                        </a:rPr>
                        <a:t>Кировское областное государственное автономное учреждение социального обслуживания «Межрайонный комплексный центр социального обслуживания населения в </a:t>
                      </a:r>
                      <a:r>
                        <a:rPr lang="ru-RU" sz="900" dirty="0" err="1">
                          <a:effectLst/>
                        </a:rPr>
                        <a:t>Оричевском</a:t>
                      </a:r>
                      <a:r>
                        <a:rPr lang="ru-RU" sz="900" dirty="0">
                          <a:effectLst/>
                        </a:rPr>
                        <a:t> районе»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79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084578"/>
              </p:ext>
            </p:extLst>
          </p:nvPr>
        </p:nvGraphicFramePr>
        <p:xfrm>
          <a:off x="251520" y="404664"/>
          <a:ext cx="8640960" cy="61926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464496"/>
                <a:gridCol w="1440160"/>
                <a:gridCol w="1152128"/>
                <a:gridCol w="1584176"/>
              </a:tblGrid>
              <a:tr h="988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000" dirty="0">
                          <a:effectLst/>
                        </a:rPr>
                        <a:t>Кировское областное государственное автономное учреждение социального обслуживания «Межрайонный комплексный центр социального обслуживания населения в </a:t>
                      </a:r>
                      <a:r>
                        <a:rPr lang="ru-RU" sz="1000" dirty="0" err="1">
                          <a:effectLst/>
                        </a:rPr>
                        <a:t>Подосиновском</a:t>
                      </a:r>
                      <a:r>
                        <a:rPr lang="ru-RU" sz="1000" dirty="0">
                          <a:effectLst/>
                        </a:rPr>
                        <a:t> районе»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/>
                </a:tc>
              </a:tr>
              <a:tr h="584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000">
                          <a:effectLst/>
                        </a:rPr>
                        <a:t>Кировское областное государственное автономное учреждение социального обслуживания «Межрайонный комплексный центр социального обслуживания населения в Свечинском районе»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/>
                </a:tc>
              </a:tr>
              <a:tr h="584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000">
                          <a:effectLst/>
                        </a:rPr>
                        <a:t>Кировское областное государственное автономное учреждение социального обслуживания «Межрайонный комплексный центр социального обслуживания населения в Слободском районе»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/>
                </a:tc>
              </a:tr>
              <a:tr h="584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000">
                          <a:effectLst/>
                        </a:rPr>
                        <a:t>Кировское областное государственное автономное учреждение социального обслуживания «Межрайонный комплексный центр социального обслуживания населения в Советском районе»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/>
                </a:tc>
              </a:tr>
              <a:tr h="584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000" dirty="0">
                          <a:effectLst/>
                        </a:rPr>
                        <a:t>Кировское областное государственное автономное учреждение социального обслуживания «Межрайонный комплексный центр социального обслуживания населения в </a:t>
                      </a:r>
                      <a:r>
                        <a:rPr lang="ru-RU" sz="1000" dirty="0" err="1">
                          <a:effectLst/>
                        </a:rPr>
                        <a:t>Тужинском</a:t>
                      </a:r>
                      <a:r>
                        <a:rPr lang="ru-RU" sz="1000" dirty="0">
                          <a:effectLst/>
                        </a:rPr>
                        <a:t> районе»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/>
                </a:tc>
              </a:tr>
              <a:tr h="584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000">
                          <a:effectLst/>
                        </a:rPr>
                        <a:t>Кировское областное государственное автономное учреждение социального обслуживания «Межрайонный комплексный центр социального обслуживания населения в Унинском районе»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/>
                </a:tc>
              </a:tr>
              <a:tr h="584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000">
                          <a:effectLst/>
                        </a:rPr>
                        <a:t>Кировское областное государственное автономное учреждение социального обслуживания «Межрайонный комплексный центр социального обслуживания населения в Юрьянском районе»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/>
                </a:tc>
              </a:tr>
              <a:tr h="584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000">
                          <a:effectLst/>
                        </a:rPr>
                        <a:t>Кировское областное государственное автономное учреждение социального обслуживания «Межрайонный комплексный центр социального обслуживания населения в Яранском районе»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/>
                </a:tc>
              </a:tr>
              <a:tr h="555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000">
                          <a:effectLst/>
                        </a:rPr>
                        <a:t>Кировское областное государственное автономное учреждение социального обслуживания «Омутнинский комплексный центр социального обслуживания населения»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/>
                </a:tc>
              </a:tr>
              <a:tr h="555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000">
                          <a:effectLst/>
                        </a:rPr>
                        <a:t>Кировское областное государственное автономное учреждение социального обслуживания «Уржумский комплексный центр социального обслуживания населения» 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43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323816"/>
              </p:ext>
            </p:extLst>
          </p:nvPr>
        </p:nvGraphicFramePr>
        <p:xfrm>
          <a:off x="251520" y="332656"/>
          <a:ext cx="8712968" cy="64087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680520"/>
                <a:gridCol w="1224136"/>
                <a:gridCol w="1224136"/>
                <a:gridCol w="1584176"/>
              </a:tblGrid>
              <a:tr h="705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000" dirty="0">
                          <a:effectLst/>
                        </a:rPr>
                        <a:t>Кировское областное государственное бюджетное учреждение социального обслуживания «Кировский дом-интернат для престарелых и инвалидов»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/>
                </a:tc>
              </a:tr>
              <a:tr h="633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000">
                          <a:effectLst/>
                        </a:rPr>
                        <a:t>Кировское областное государственное бюджетное учреждение социального обслуживания «Кирово-Чепецкий дом-интернат для престарелых и инвалидов»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/>
                </a:tc>
              </a:tr>
              <a:tr h="633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000">
                          <a:effectLst/>
                        </a:rPr>
                        <a:t>Кировское областное государственное бюджетное учреждение социального обслуживания «Яранский дом-интернат для престарелых и инвалидов»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/>
                </a:tc>
              </a:tr>
              <a:tr h="633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000">
                          <a:effectLst/>
                        </a:rPr>
                        <a:t>Кировское областное государственное автономное учреждение социального обслуживания «Каринский психоневрологический интернат»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/>
                </a:tc>
              </a:tr>
              <a:tr h="633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000">
                          <a:effectLst/>
                        </a:rPr>
                        <a:t>Кировское областное государственное бюджетное учреждение социального обслуживания «Климковский психоневрологический интернат»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/>
                </a:tc>
              </a:tr>
              <a:tr h="633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000">
                          <a:effectLst/>
                        </a:rPr>
                        <a:t>Кировское областное государственное бюджетное учреждение социального обслуживания «Малмыжский психоневрологический интернат»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/>
                </a:tc>
              </a:tr>
              <a:tr h="633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000">
                          <a:effectLst/>
                        </a:rPr>
                        <a:t>Кировское областное государственное бюджетное учреждение социального обслуживания «Новомедянский психоневрологический интернат»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/>
                </a:tc>
              </a:tr>
              <a:tr h="633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000">
                          <a:effectLst/>
                        </a:rPr>
                        <a:t>Кировское областное государственное бюджетное учреждение социального обслуживания «Подлевский психоневрологический интернат»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/>
                </a:tc>
              </a:tr>
              <a:tr h="633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000">
                          <a:effectLst/>
                        </a:rPr>
                        <a:t>Кировское областное государственное бюджетное учреждение социального обслуживания «Подосиновский психоневрологический интернат»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/>
                </a:tc>
              </a:tr>
              <a:tr h="633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000">
                          <a:effectLst/>
                        </a:rPr>
                        <a:t>Кировское областное государственное бюджетное учреждение социального обслуживания «Рублевский психоневрологический интернат»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98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32414"/>
              </p:ext>
            </p:extLst>
          </p:nvPr>
        </p:nvGraphicFramePr>
        <p:xfrm>
          <a:off x="179513" y="548680"/>
          <a:ext cx="8712966" cy="615242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536503"/>
                <a:gridCol w="1368152"/>
                <a:gridCol w="1224136"/>
                <a:gridCol w="1584175"/>
              </a:tblGrid>
              <a:tr h="596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000" dirty="0">
                          <a:effectLst/>
                        </a:rPr>
                        <a:t>Кировское областное государственное автономное учреждение социального обслуживания «Русско-</a:t>
                      </a:r>
                      <a:r>
                        <a:rPr lang="ru-RU" sz="1000" dirty="0" err="1">
                          <a:effectLst/>
                        </a:rPr>
                        <a:t>Турекский</a:t>
                      </a:r>
                      <a:r>
                        <a:rPr lang="ru-RU" sz="1000" dirty="0">
                          <a:effectLst/>
                        </a:rPr>
                        <a:t> психоневрологический интернат»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/>
                </a:tc>
              </a:tr>
              <a:tr h="596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000">
                          <a:effectLst/>
                        </a:rPr>
                        <a:t>Кировское областное государственное бюджетное учреждение социального обслуживания «Советский психоневрологический интернат»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/>
                </a:tc>
              </a:tr>
              <a:tr h="596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000">
                          <a:effectLst/>
                        </a:rPr>
                        <a:t>Кировское областное государственное бюджетное учреждение социального обслуживания «Мурыгинский дом-интернат для умственно отсталых детей  «Родник»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/>
                </a:tc>
              </a:tr>
              <a:tr h="596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000">
                          <a:effectLst/>
                        </a:rPr>
                        <a:t>Кировское областное государственное автономное учреждение социального обслуживания «Кировский центр социальной помощи семье и детям»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/>
                </a:tc>
              </a:tr>
              <a:tr h="745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000">
                          <a:effectLst/>
                        </a:rPr>
                        <a:t>Кировское областное государственное казенное учреждение социального обслуживания «Кировский комплексный социальный центр по оказания помощи лицам без определенного места жительства и занятий»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/>
                </a:tc>
              </a:tr>
              <a:tr h="596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000">
                          <a:effectLst/>
                        </a:rPr>
                        <a:t>Кировское областное государственное казенное учреждение социального обслуживания «Кировский социально-реабилитационный центр для несовершеннолетних «Вятушка»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/>
                </a:tc>
              </a:tr>
              <a:tr h="745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000">
                          <a:effectLst/>
                        </a:rPr>
                        <a:t>Кировское областное государственное казенное учреждение социального обслуживания «Кирово-Чепецкий реабилитационный центр для детей и подростков с ограниченными возможностями»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/>
                </a:tc>
              </a:tr>
              <a:tr h="745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000">
                          <a:effectLst/>
                        </a:rPr>
                        <a:t>Кировское областное государственное казенное учреждение социального обслуживания «Областной реабилитационный центр для детей и подростков с ограниченными возможностями»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/>
                </a:tc>
              </a:tr>
              <a:tr h="596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000">
                          <a:effectLst/>
                        </a:rPr>
                        <a:t>Кировское областное государственное бюджетное учреждение социального обслуживания «Центр реабилитации «На Казанской»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/>
                </a:tc>
              </a:tr>
              <a:tr h="307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000">
                          <a:effectLst/>
                        </a:rPr>
                        <a:t>Общественная организация «Кировская региональная наркологическая ассоциация»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26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76872"/>
            <a:ext cx="8229600" cy="2448272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200" dirty="0"/>
              <a:t>Показатель оценки </a:t>
            </a:r>
            <a:r>
              <a:rPr lang="ru-RU" sz="3200" dirty="0" smtClean="0"/>
              <a:t>качества условий оказания услуг </a:t>
            </a:r>
            <a:r>
              <a:rPr lang="ru-RU" sz="3200" dirty="0"/>
              <a:t>по отрасли </a:t>
            </a:r>
            <a:r>
              <a:rPr lang="ru-RU" sz="3200" dirty="0" smtClean="0"/>
              <a:t>«Социальное </a:t>
            </a:r>
            <a:r>
              <a:rPr lang="ru-RU" sz="3200" dirty="0"/>
              <a:t>обслуживание населения» в Кировской области  составил </a:t>
            </a:r>
            <a:r>
              <a:rPr lang="ru-RU" sz="3200" b="1" dirty="0">
                <a:solidFill>
                  <a:srgbClr val="FF0000"/>
                </a:solidFill>
              </a:rPr>
              <a:t>95,5 балла </a:t>
            </a:r>
            <a:r>
              <a:rPr lang="ru-RU" sz="3200" dirty="0"/>
              <a:t>из 100 возможных</a:t>
            </a:r>
          </a:p>
        </p:txBody>
      </p:sp>
    </p:spTree>
    <p:extLst>
      <p:ext uri="{BB962C8B-B14F-4D97-AF65-F5344CB8AC3E}">
        <p14:creationId xmlns:p14="http://schemas.microsoft.com/office/powerpoint/2010/main" val="429182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47328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Рекомендации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47260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на </a:t>
            </a:r>
            <a:r>
              <a:rPr lang="ru-RU" dirty="0"/>
              <a:t>официальном сайте министерства социального развития Кировской области в разделе Социальное обслуживание – Учреждения социального обслуживания обновить информацию с учетом оптимизации сети учреждений (убрать страницы </a:t>
            </a:r>
            <a:r>
              <a:rPr lang="ru-RU" dirty="0" err="1"/>
              <a:t>Кильмезского</a:t>
            </a:r>
            <a:r>
              <a:rPr lang="ru-RU" dirty="0"/>
              <a:t> и </a:t>
            </a:r>
            <a:r>
              <a:rPr lang="ru-RU" dirty="0" err="1"/>
              <a:t>Куменского</a:t>
            </a:r>
            <a:r>
              <a:rPr lang="ru-RU" dirty="0"/>
              <a:t> КЦСОН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smtClean="0"/>
              <a:t>министерству </a:t>
            </a:r>
            <a:r>
              <a:rPr lang="ru-RU" dirty="0"/>
              <a:t>социального развития рассмотреть возможность разработки единообразных макетов и инструкции для размещения обязательной информации на стендах в помещениях </a:t>
            </a:r>
            <a:r>
              <a:rPr lang="ru-RU" dirty="0" smtClean="0"/>
              <a:t>организаций</a:t>
            </a:r>
            <a:endParaRPr lang="ru-RU" dirty="0"/>
          </a:p>
          <a:p>
            <a:r>
              <a:rPr lang="ru-RU" dirty="0" smtClean="0"/>
              <a:t>продолжить </a:t>
            </a:r>
            <a:r>
              <a:rPr lang="ru-RU" dirty="0"/>
              <a:t>работу по повышению доступности для инвалидов организаций социального обслуживания и предоставляемых ими </a:t>
            </a:r>
            <a:r>
              <a:rPr lang="ru-RU" dirty="0" smtClean="0"/>
              <a:t>услуг</a:t>
            </a:r>
            <a:endParaRPr lang="ru-RU" dirty="0"/>
          </a:p>
          <a:p>
            <a:r>
              <a:rPr lang="ru-RU" dirty="0" smtClean="0"/>
              <a:t>организациям </a:t>
            </a:r>
            <a:r>
              <a:rPr lang="ru-RU" dirty="0"/>
              <a:t>своевременно актуализировать информацию на официальных сайтах в сети «Интернет» и на информационных стендах в помещениях организаций. Вся информация, размещаемая на информационных стендах, должна быть верифицирована – содержать дату составления документа и подпись руководителя. Данная мера будет подтверждать получателям социальных услуг актуальность представленной </a:t>
            </a:r>
            <a:r>
              <a:rPr lang="ru-RU" dirty="0" smtClean="0"/>
              <a:t>информации</a:t>
            </a:r>
            <a:endParaRPr lang="ru-RU" dirty="0"/>
          </a:p>
          <a:p>
            <a:r>
              <a:rPr lang="ru-RU" dirty="0" smtClean="0"/>
              <a:t>создать </a:t>
            </a:r>
            <a:r>
              <a:rPr lang="ru-RU" dirty="0"/>
              <a:t>на официальных сайтах организаций-поставщиков социальных услуг раздел «Часто задаваемые вопросы», обеспечить его наполнение и </a:t>
            </a:r>
            <a:r>
              <a:rPr lang="ru-RU" dirty="0" smtClean="0"/>
              <a:t>функционирование</a:t>
            </a:r>
            <a:endParaRPr lang="ru-RU" dirty="0"/>
          </a:p>
          <a:p>
            <a:r>
              <a:rPr lang="ru-RU" dirty="0" smtClean="0"/>
              <a:t>обратить </a:t>
            </a:r>
            <a:r>
              <a:rPr lang="ru-RU" dirty="0"/>
              <a:t>внимание на обеспечение равных комфортных и доступных условий предоставления услуг в территориальных отделах межрайонных комплексных центров социального </a:t>
            </a:r>
            <a:r>
              <a:rPr lang="ru-RU" dirty="0" smtClean="0"/>
              <a:t>обслуживания</a:t>
            </a:r>
            <a:endParaRPr lang="ru-RU" dirty="0"/>
          </a:p>
          <a:p>
            <a:r>
              <a:rPr lang="ru-RU" dirty="0" smtClean="0"/>
              <a:t>руководителям </a:t>
            </a:r>
            <a:r>
              <a:rPr lang="ru-RU" dirty="0"/>
              <a:t>организаций – поставщиков изучить результаты опроса получателей социальных услуг и при необходимости принять меры по устранению замечаний и реализации предложений </a:t>
            </a:r>
            <a:r>
              <a:rPr lang="ru-RU" dirty="0" smtClean="0"/>
              <a:t>потребителей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980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i="1" dirty="0" smtClean="0"/>
              <a:t>Объект исследования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организации, включенные в реестр поставщиков социальных услуг Кировской области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- реабилитационные центры (3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- социально-реабилитационный центр для несовершеннолетних (1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- комплексные центры социального обслуживания населения (20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- центр социальной помощи семье и детям (1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- комплексный социальный центр по оказанию помощи лицам без определенного места жительства и занятий (1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- дома-интернаты для престарелых и инвалидов (3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- психоневрологические интернаты (9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- дом-интернат для умственно отсталых детей (1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- общественная организация - негосударственный поставщик социальных услуг (1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03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544111580"/>
              </p:ext>
            </p:extLst>
          </p:nvPr>
        </p:nvGraphicFramePr>
        <p:xfrm>
          <a:off x="539552" y="692696"/>
          <a:ext cx="770485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403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effectLst/>
              </a:rPr>
              <a:t>Методы сбора </a:t>
            </a:r>
            <a:r>
              <a:rPr lang="ru-RU" sz="3200" dirty="0">
                <a:effectLst/>
              </a:rPr>
              <a:t>первичной информации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680519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ru-RU" sz="3200" dirty="0"/>
              <a:t>Анализ информации, размещенной на </a:t>
            </a:r>
            <a:r>
              <a:rPr lang="ru-RU" sz="3200" dirty="0" smtClean="0"/>
              <a:t>сайтах </a:t>
            </a:r>
            <a:r>
              <a:rPr lang="en-US" sz="3200" dirty="0" smtClean="0">
                <a:hlinkClick r:id="rId2"/>
              </a:rPr>
              <a:t>www.socialkirov.ru</a:t>
            </a:r>
            <a:r>
              <a:rPr lang="ru-RU" sz="3200" dirty="0" smtClean="0"/>
              <a:t>, сайтах организаций</a:t>
            </a:r>
          </a:p>
          <a:p>
            <a:r>
              <a:rPr lang="ru-RU" sz="3200" dirty="0" smtClean="0"/>
              <a:t>Наблюдение</a:t>
            </a:r>
          </a:p>
          <a:p>
            <a:r>
              <a:rPr lang="ru-RU" sz="3200" dirty="0" smtClean="0"/>
              <a:t>Анализ документов</a:t>
            </a:r>
          </a:p>
          <a:p>
            <a:r>
              <a:rPr lang="ru-RU" sz="3200" dirty="0" smtClean="0"/>
              <a:t>Опрос (анкетирование)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8845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effectLst/>
              </a:rPr>
              <a:t>И</a:t>
            </a:r>
            <a:r>
              <a:rPr lang="ru-RU" sz="3200" dirty="0" smtClean="0">
                <a:effectLst/>
              </a:rPr>
              <a:t>нструментарий </a:t>
            </a:r>
            <a:r>
              <a:rPr lang="ru-RU" sz="3200" dirty="0">
                <a:effectLst/>
              </a:rPr>
              <a:t>исследования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824536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бланк </a:t>
            </a:r>
            <a:r>
              <a:rPr lang="ru-RU" dirty="0"/>
              <a:t>оценки полноты представленной на стендах в помещении организации информации в соответствии с частью 3 статьи 13 Федерального закона от 28 декабря 2013 г. № 442-ФЗ «Об основах социального обслуживания граждан в Российской Федерации» </a:t>
            </a:r>
          </a:p>
          <a:p>
            <a:r>
              <a:rPr lang="ru-RU" dirty="0" smtClean="0"/>
              <a:t>бланк </a:t>
            </a:r>
            <a:r>
              <a:rPr lang="ru-RU" dirty="0"/>
              <a:t>оценки полноты представленной на официальном сайте в сети «Интернет» информации об организации в соответствии с частью 3 статьи 13 Федерального закона от 28 декабря 2013 г. № 442-ФЗ «Об основах социального обслуживания граждан в Российской Федерации» </a:t>
            </a:r>
          </a:p>
          <a:p>
            <a:r>
              <a:rPr lang="ru-RU" dirty="0" smtClean="0"/>
              <a:t>бланк </a:t>
            </a:r>
            <a:r>
              <a:rPr lang="ru-RU" dirty="0"/>
              <a:t>сводной оценки комфортности условий оказания услуг в помещениях организации </a:t>
            </a:r>
          </a:p>
          <a:p>
            <a:r>
              <a:rPr lang="ru-RU" dirty="0" smtClean="0"/>
              <a:t>анкета </a:t>
            </a:r>
            <a:r>
              <a:rPr lang="ru-RU" dirty="0"/>
              <a:t>для опроса получателей социальных услуг </a:t>
            </a:r>
          </a:p>
          <a:p>
            <a:r>
              <a:rPr lang="ru-RU" dirty="0" smtClean="0"/>
              <a:t>бланк </a:t>
            </a:r>
            <a:r>
              <a:rPr lang="ru-RU" dirty="0"/>
              <a:t>сводной оценки наличия и функционирования дистанционных способов обратной связи с организацией </a:t>
            </a:r>
          </a:p>
          <a:p>
            <a:r>
              <a:rPr lang="ru-RU" dirty="0" smtClean="0"/>
              <a:t>бланк </a:t>
            </a:r>
            <a:r>
              <a:rPr lang="ru-RU" dirty="0"/>
              <a:t>сводной оценки доступности условий оказания услуг для инвалидов </a:t>
            </a:r>
          </a:p>
          <a:p>
            <a:r>
              <a:rPr lang="ru-RU" dirty="0" smtClean="0"/>
              <a:t>бланк </a:t>
            </a:r>
            <a:r>
              <a:rPr lang="ru-RU" dirty="0"/>
              <a:t>сводной оценки организации социального </a:t>
            </a:r>
            <a:r>
              <a:rPr lang="ru-RU" dirty="0" smtClean="0"/>
              <a:t>обслуживания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94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Опрос получателей социальных услуг (их законных представителей)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2952328"/>
          </a:xfrm>
          <a:solidFill>
            <a:schemeClr val="accent1">
              <a:alpha val="54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В выборочную совокупность включены не менее 40% от </a:t>
            </a:r>
            <a:r>
              <a:rPr lang="ru-RU" dirty="0" err="1" smtClean="0"/>
              <a:t>общегодовой</a:t>
            </a:r>
            <a:r>
              <a:rPr lang="ru-RU" dirty="0" smtClean="0"/>
              <a:t> численности получателей услуг в организации, но не более 600 человек в одной организации</a:t>
            </a:r>
          </a:p>
          <a:p>
            <a:r>
              <a:rPr lang="ru-RU" dirty="0" smtClean="0"/>
              <a:t>Всего </a:t>
            </a:r>
            <a:r>
              <a:rPr lang="ru-RU" dirty="0"/>
              <a:t>в опросе приняли участие </a:t>
            </a:r>
            <a:r>
              <a:rPr lang="ru-RU" b="1" dirty="0">
                <a:solidFill>
                  <a:srgbClr val="FF0000"/>
                </a:solidFill>
              </a:rPr>
              <a:t>7701</a:t>
            </a:r>
            <a:r>
              <a:rPr lang="ru-RU" dirty="0"/>
              <a:t>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325122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Критерий </a:t>
            </a:r>
            <a:r>
              <a:rPr lang="ru-RU" sz="2800" b="1" dirty="0"/>
              <a:t>«Открытость и доступность информации об организации»</a:t>
            </a:r>
            <a:r>
              <a:rPr lang="ru-RU" sz="2800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максимум возможных баллов </a:t>
            </a:r>
            <a:r>
              <a:rPr lang="ru-RU" dirty="0" smtClean="0"/>
              <a:t>100</a:t>
            </a:r>
          </a:p>
          <a:p>
            <a:r>
              <a:rPr lang="ru-RU" dirty="0"/>
              <a:t>полностью соблюдаются требования </a:t>
            </a:r>
            <a:r>
              <a:rPr lang="ru-RU" dirty="0" smtClean="0"/>
              <a:t>по размещению информации на стендах в </a:t>
            </a:r>
            <a:r>
              <a:rPr lang="ru-RU" dirty="0"/>
              <a:t>21 организации, что составляет </a:t>
            </a:r>
            <a:r>
              <a:rPr lang="ru-RU" b="1" dirty="0">
                <a:solidFill>
                  <a:srgbClr val="FF0000"/>
                </a:solidFill>
              </a:rPr>
              <a:t>52,5</a:t>
            </a:r>
            <a:r>
              <a:rPr lang="ru-RU" b="1" dirty="0" smtClean="0">
                <a:solidFill>
                  <a:srgbClr val="FF0000"/>
                </a:solidFill>
              </a:rPr>
              <a:t>%</a:t>
            </a:r>
          </a:p>
          <a:p>
            <a:r>
              <a:rPr lang="ru-RU" dirty="0"/>
              <a:t>полностью требования </a:t>
            </a:r>
            <a:r>
              <a:rPr lang="ru-RU" dirty="0" smtClean="0"/>
              <a:t>к размещению информации на официальном сайте в сети «Интернет» соблюдают </a:t>
            </a:r>
            <a:r>
              <a:rPr lang="ru-RU" dirty="0"/>
              <a:t>18 организаций, что составляет </a:t>
            </a:r>
            <a:r>
              <a:rPr lang="ru-RU" b="1" dirty="0">
                <a:solidFill>
                  <a:srgbClr val="FF0000"/>
                </a:solidFill>
              </a:rPr>
              <a:t>45</a:t>
            </a:r>
            <a:r>
              <a:rPr lang="ru-RU" b="1" dirty="0" smtClean="0">
                <a:solidFill>
                  <a:srgbClr val="FF0000"/>
                </a:solidFill>
              </a:rPr>
              <a:t>%</a:t>
            </a:r>
          </a:p>
          <a:p>
            <a:r>
              <a:rPr lang="ru-RU" dirty="0" smtClean="0"/>
              <a:t>имеются в наличии и функционируют 5 способов дистанционного взаимодействия у </a:t>
            </a:r>
            <a:r>
              <a:rPr lang="ru-RU" dirty="0"/>
              <a:t>15 организаций, что составляет </a:t>
            </a:r>
            <a:r>
              <a:rPr lang="ru-RU" b="1" dirty="0">
                <a:solidFill>
                  <a:srgbClr val="FF0000"/>
                </a:solidFill>
              </a:rPr>
              <a:t>37,5%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dirty="0"/>
              <a:t>максимальный балл набрали </a:t>
            </a:r>
            <a:r>
              <a:rPr lang="ru-RU" dirty="0">
                <a:solidFill>
                  <a:srgbClr val="FF0000"/>
                </a:solidFill>
              </a:rPr>
              <a:t>9</a:t>
            </a:r>
            <a:r>
              <a:rPr lang="ru-RU" dirty="0"/>
              <a:t> </a:t>
            </a:r>
            <a:r>
              <a:rPr lang="ru-RU" dirty="0" smtClean="0"/>
              <a:t>организаций</a:t>
            </a:r>
          </a:p>
          <a:p>
            <a:r>
              <a:rPr lang="ru-RU" dirty="0" smtClean="0"/>
              <a:t>в среднем по данному критерию оценка составила </a:t>
            </a:r>
            <a:r>
              <a:rPr lang="ru-RU" dirty="0"/>
              <a:t>– </a:t>
            </a:r>
            <a:r>
              <a:rPr lang="ru-RU" b="1" dirty="0">
                <a:solidFill>
                  <a:srgbClr val="FF0000"/>
                </a:solidFill>
              </a:rPr>
              <a:t>97</a:t>
            </a:r>
            <a:r>
              <a:rPr lang="ru-RU" dirty="0"/>
              <a:t> баллов</a:t>
            </a:r>
          </a:p>
        </p:txBody>
      </p:sp>
    </p:spTree>
    <p:extLst>
      <p:ext uri="{BB962C8B-B14F-4D97-AF65-F5344CB8AC3E}">
        <p14:creationId xmlns:p14="http://schemas.microsoft.com/office/powerpoint/2010/main" val="68240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Autofit/>
          </a:bodyPr>
          <a:lstStyle/>
          <a:p>
            <a:r>
              <a:rPr lang="ru-RU" sz="2800" dirty="0"/>
              <a:t>Критерий </a:t>
            </a:r>
            <a:r>
              <a:rPr lang="ru-RU" sz="2800" b="1" dirty="0"/>
              <a:t>«Комфортность условий предоставления социальных услуг, в том числе время ожидания предоставления услуг»</a:t>
            </a:r>
            <a:r>
              <a:rPr lang="ru-RU" sz="2800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056112"/>
          </a:xfrm>
        </p:spPr>
        <p:txBody>
          <a:bodyPr/>
          <a:lstStyle/>
          <a:p>
            <a:r>
              <a:rPr lang="ru-RU" dirty="0"/>
              <a:t>максимум возможных баллов </a:t>
            </a:r>
            <a:r>
              <a:rPr lang="ru-RU" dirty="0" smtClean="0"/>
              <a:t>100</a:t>
            </a:r>
            <a:endParaRPr lang="ru-RU" dirty="0"/>
          </a:p>
          <a:p>
            <a:r>
              <a:rPr lang="ru-RU" dirty="0"/>
              <a:t>полностью соблюдаются требования </a:t>
            </a:r>
            <a:r>
              <a:rPr lang="ru-RU" dirty="0" smtClean="0"/>
              <a:t>по наличию комфортных условий в </a:t>
            </a:r>
            <a:r>
              <a:rPr lang="ru-RU" dirty="0"/>
              <a:t>28 организациях, что составляет </a:t>
            </a:r>
            <a:r>
              <a:rPr lang="ru-RU" b="1" dirty="0">
                <a:solidFill>
                  <a:srgbClr val="FF0000"/>
                </a:solidFill>
              </a:rPr>
              <a:t>70</a:t>
            </a:r>
            <a:r>
              <a:rPr lang="ru-RU" b="1" dirty="0" smtClean="0">
                <a:solidFill>
                  <a:srgbClr val="FF0000"/>
                </a:solidFill>
              </a:rPr>
              <a:t>%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dirty="0" smtClean="0"/>
              <a:t>максимальный </a:t>
            </a:r>
            <a:r>
              <a:rPr lang="ru-RU" dirty="0"/>
              <a:t>балл набрали </a:t>
            </a:r>
            <a:r>
              <a:rPr lang="ru-RU" b="1" dirty="0">
                <a:solidFill>
                  <a:srgbClr val="FF0000"/>
                </a:solidFill>
              </a:rPr>
              <a:t>26</a:t>
            </a:r>
            <a:r>
              <a:rPr lang="ru-RU" dirty="0"/>
              <a:t> </a:t>
            </a:r>
            <a:r>
              <a:rPr lang="ru-RU" dirty="0" smtClean="0"/>
              <a:t>организаций</a:t>
            </a:r>
            <a:endParaRPr lang="ru-RU" dirty="0"/>
          </a:p>
          <a:p>
            <a:r>
              <a:rPr lang="ru-RU" dirty="0" smtClean="0"/>
              <a:t>в среднем по данному критерию оценка составила </a:t>
            </a:r>
            <a:r>
              <a:rPr lang="ru-RU" dirty="0"/>
              <a:t>– </a:t>
            </a:r>
            <a:r>
              <a:rPr lang="ru-RU" b="1" dirty="0" smtClean="0">
                <a:solidFill>
                  <a:srgbClr val="FF0000"/>
                </a:solidFill>
              </a:rPr>
              <a:t>99,3</a:t>
            </a:r>
            <a:r>
              <a:rPr lang="ru-RU" dirty="0" smtClean="0"/>
              <a:t> балла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76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Критерий </a:t>
            </a:r>
            <a:r>
              <a:rPr lang="ru-RU" b="1" dirty="0"/>
              <a:t>«Доступность услуг для инвалидов»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максимум возможных баллов </a:t>
            </a:r>
            <a:r>
              <a:rPr lang="ru-RU" dirty="0" smtClean="0"/>
              <a:t>100</a:t>
            </a:r>
          </a:p>
          <a:p>
            <a:r>
              <a:rPr lang="ru-RU" dirty="0"/>
              <a:t>полностью соблюдаются требования к доступности территорий и зданий организаций в 15 учреждениях, что составляет </a:t>
            </a:r>
            <a:r>
              <a:rPr lang="ru-RU" b="1" dirty="0">
                <a:solidFill>
                  <a:srgbClr val="FF0000"/>
                </a:solidFill>
              </a:rPr>
              <a:t>37,5</a:t>
            </a:r>
            <a:r>
              <a:rPr lang="ru-RU" b="1" dirty="0" smtClean="0">
                <a:solidFill>
                  <a:srgbClr val="FF0000"/>
                </a:solidFill>
              </a:rPr>
              <a:t>%</a:t>
            </a:r>
            <a:endParaRPr lang="ru-RU" dirty="0"/>
          </a:p>
          <a:p>
            <a:r>
              <a:rPr lang="ru-RU" dirty="0" smtClean="0"/>
              <a:t>выполняются </a:t>
            </a:r>
            <a:r>
              <a:rPr lang="ru-RU" dirty="0"/>
              <a:t>все условия, позволяющие инвалидам получать услуги наравне с другими, только в 5 организациях, что составляет </a:t>
            </a:r>
            <a:r>
              <a:rPr lang="ru-RU" b="1" dirty="0">
                <a:solidFill>
                  <a:srgbClr val="FF0000"/>
                </a:solidFill>
              </a:rPr>
              <a:t>12,5</a:t>
            </a:r>
            <a:r>
              <a:rPr lang="ru-RU" b="1" dirty="0" smtClean="0">
                <a:solidFill>
                  <a:srgbClr val="FF0000"/>
                </a:solidFill>
              </a:rPr>
              <a:t>%</a:t>
            </a:r>
            <a:endParaRPr lang="ru-RU" dirty="0"/>
          </a:p>
          <a:p>
            <a:r>
              <a:rPr lang="ru-RU" dirty="0" smtClean="0"/>
              <a:t>максимальный </a:t>
            </a:r>
            <a:r>
              <a:rPr lang="ru-RU" dirty="0"/>
              <a:t>балл набрали </a:t>
            </a:r>
            <a:r>
              <a:rPr lang="ru-RU" b="1" dirty="0">
                <a:solidFill>
                  <a:srgbClr val="FF0000"/>
                </a:solidFill>
              </a:rPr>
              <a:t>33</a:t>
            </a:r>
            <a:r>
              <a:rPr lang="ru-RU" dirty="0"/>
              <a:t> </a:t>
            </a:r>
            <a:r>
              <a:rPr lang="ru-RU" dirty="0" smtClean="0"/>
              <a:t>организации</a:t>
            </a:r>
          </a:p>
          <a:p>
            <a:r>
              <a:rPr lang="ru-RU" dirty="0" smtClean="0"/>
              <a:t>Средний показатель по данному критерию </a:t>
            </a:r>
            <a:r>
              <a:rPr lang="ru-RU" dirty="0"/>
              <a:t>– </a:t>
            </a:r>
            <a:r>
              <a:rPr lang="ru-RU" b="1" dirty="0">
                <a:solidFill>
                  <a:srgbClr val="FF0000"/>
                </a:solidFill>
              </a:rPr>
              <a:t>99,5</a:t>
            </a:r>
            <a:r>
              <a:rPr lang="ru-RU" dirty="0"/>
              <a:t> балла</a:t>
            </a:r>
          </a:p>
        </p:txBody>
      </p:sp>
    </p:spTree>
    <p:extLst>
      <p:ext uri="{BB962C8B-B14F-4D97-AF65-F5344CB8AC3E}">
        <p14:creationId xmlns:p14="http://schemas.microsoft.com/office/powerpoint/2010/main" val="276905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</TotalTime>
  <Words>1506</Words>
  <Application>Microsoft Office PowerPoint</Application>
  <PresentationFormat>Экран (4:3)</PresentationFormat>
  <Paragraphs>229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Ясность</vt:lpstr>
      <vt:lpstr>Независимая оценка качества условий оказания услуг организациями, включенными в реестр поставщиков социальных услуг Кировской области в 2019 году</vt:lpstr>
      <vt:lpstr>Объект исследования </vt:lpstr>
      <vt:lpstr>Презентация PowerPoint</vt:lpstr>
      <vt:lpstr>Методы сбора первичной информации</vt:lpstr>
      <vt:lpstr>Инструментарий исследования</vt:lpstr>
      <vt:lpstr>Опрос получателей социальных услуг (их законных представителей)</vt:lpstr>
      <vt:lpstr>Критерий «Открытость и доступность информации об организации» </vt:lpstr>
      <vt:lpstr>Критерий «Комфортность условий предоставления социальных услуг, в том числе время ожидания предоставления услуг» </vt:lpstr>
      <vt:lpstr>Критерий «Доступность услуг для инвалидов»</vt:lpstr>
      <vt:lpstr>Критерий «Удовлетворенность условиями оказания услуг» </vt:lpstr>
      <vt:lpstr>Средние показатели по основным критериям </vt:lpstr>
      <vt:lpstr>Итоговая сумма баллов организаций</vt:lpstr>
      <vt:lpstr>Презентация PowerPoint</vt:lpstr>
      <vt:lpstr>Презентация PowerPoint</vt:lpstr>
      <vt:lpstr>Презентация PowerPoint</vt:lpstr>
      <vt:lpstr>Презентация PowerPoint</vt:lpstr>
      <vt:lpstr>Рекомендации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Независимая оценка качества оказания социальных услуг организациями социального обслуживания Кировской области в 2016 году</dc:title>
  <dc:creator>Андрей</dc:creator>
  <cp:lastModifiedBy>ria</cp:lastModifiedBy>
  <cp:revision>26</cp:revision>
  <dcterms:created xsi:type="dcterms:W3CDTF">2016-11-29T20:10:23Z</dcterms:created>
  <dcterms:modified xsi:type="dcterms:W3CDTF">2019-11-01T05:42:22Z</dcterms:modified>
</cp:coreProperties>
</file>